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87" r:id="rId1"/>
    <p:sldMasterId id="2147483706" r:id="rId2"/>
  </p:sldMasterIdLst>
  <p:notesMasterIdLst>
    <p:notesMasterId r:id="rId24"/>
  </p:notesMasterIdLst>
  <p:sldIdLst>
    <p:sldId id="555" r:id="rId3"/>
    <p:sldId id="510" r:id="rId4"/>
    <p:sldId id="472" r:id="rId5"/>
    <p:sldId id="543" r:id="rId6"/>
    <p:sldId id="539" r:id="rId7"/>
    <p:sldId id="544" r:id="rId8"/>
    <p:sldId id="545" r:id="rId9"/>
    <p:sldId id="546" r:id="rId10"/>
    <p:sldId id="540" r:id="rId11"/>
    <p:sldId id="547" r:id="rId12"/>
    <p:sldId id="548" r:id="rId13"/>
    <p:sldId id="550" r:id="rId14"/>
    <p:sldId id="551" r:id="rId15"/>
    <p:sldId id="541" r:id="rId16"/>
    <p:sldId id="552" r:id="rId17"/>
    <p:sldId id="542" r:id="rId18"/>
    <p:sldId id="554" r:id="rId19"/>
    <p:sldId id="523" r:id="rId20"/>
    <p:sldId id="507" r:id="rId21"/>
    <p:sldId id="556" r:id="rId22"/>
    <p:sldId id="557" r:id="rId23"/>
  </p:sldIdLst>
  <p:sldSz cx="9144000" cy="5143500" type="screen16x9"/>
  <p:notesSz cx="6858000" cy="9144000"/>
  <p:embeddedFontLst>
    <p:embeddedFont>
      <p:font typeface="楷体" pitchFamily="49" charset="-122"/>
      <p:regular r:id="rId25"/>
    </p:embeddedFont>
    <p:embeddedFont>
      <p:font typeface="Calibri" pitchFamily="34" charset="0"/>
      <p:regular r:id="rId26"/>
      <p:bold r:id="rId27"/>
      <p:italic r:id="rId28"/>
      <p:boldItalic r:id="rId29"/>
    </p:embeddedFont>
    <p:embeddedFont>
      <p:font typeface="黑体" pitchFamily="49" charset="-122"/>
      <p:regular r:id="rId30"/>
    </p:embeddedFont>
    <p:embeddedFont>
      <p:font typeface="幼圆" pitchFamily="49" charset="-122"/>
      <p:regular r:id="rId31"/>
    </p:embeddedFont>
    <p:embeddedFont>
      <p:font typeface="Cambria Math" pitchFamily="18" charset="0"/>
      <p:regular r:id="rId32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59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19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9900"/>
    <a:srgbClr val="0000FF"/>
    <a:srgbClr val="FF9933"/>
    <a:srgbClr val="AFF22A"/>
    <a:srgbClr val="FFFFFF"/>
    <a:srgbClr val="CC9900"/>
    <a:srgbClr val="FF66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9556" autoAdjust="0"/>
  </p:normalViewPr>
  <p:slideViewPr>
    <p:cSldViewPr>
      <p:cViewPr>
        <p:scale>
          <a:sx n="70" d="100"/>
          <a:sy n="70" d="100"/>
        </p:scale>
        <p:origin x="-710" y="-77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2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1.fntdata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8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font" Target="fonts/font4.fntdata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pPr/>
              <a:t>2018/11/1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938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5501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13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456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14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8919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15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1054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16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0129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17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6942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9484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2855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0199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37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5905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4625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8659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764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3080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8630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3532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7475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0776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9336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0392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1360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5659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0695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569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99580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625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300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496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366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392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16932654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3304452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806" y="3305176"/>
            <a:ext cx="7772221" cy="1021556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806" y="2180035"/>
            <a:ext cx="7772221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877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60" y="1200151"/>
            <a:ext cx="405698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8562" y="1200151"/>
            <a:ext cx="405817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705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36554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61" y="1151335"/>
            <a:ext cx="404031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61" y="1631156"/>
            <a:ext cx="404031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236" y="1151335"/>
            <a:ext cx="404150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236" y="1631156"/>
            <a:ext cx="404150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46668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8636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3212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0" y="204787"/>
            <a:ext cx="3007910" cy="871538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4724" y="204789"/>
            <a:ext cx="5112019" cy="438983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60" y="1076327"/>
            <a:ext cx="3007910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03561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124" y="3600451"/>
            <a:ext cx="5487114" cy="425054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124" y="459581"/>
            <a:ext cx="5487114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124" y="4025504"/>
            <a:ext cx="5487114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26851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8774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266" y="205980"/>
            <a:ext cx="2056477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1" y="205980"/>
            <a:ext cx="6058689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35905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056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094570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8646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842594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462579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740826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008387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386283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164772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04316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506505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950002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377617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8599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955689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8491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0479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5389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2138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737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43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28.xml"/><Relationship Id="rId21" Type="http://schemas.openxmlformats.org/officeDocument/2006/relationships/slideLayout" Target="../slideLayouts/slideLayout46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42.xml"/><Relationship Id="rId25" Type="http://schemas.openxmlformats.org/officeDocument/2006/relationships/slideLayout" Target="../slideLayouts/slideLayout50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2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2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23" Type="http://schemas.openxmlformats.org/officeDocument/2006/relationships/slideLayout" Target="../slideLayouts/slideLayout48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35.xml"/><Relationship Id="rId19" Type="http://schemas.openxmlformats.org/officeDocument/2006/relationships/slideLayout" Target="../slideLayouts/slideLayout44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Relationship Id="rId22" Type="http://schemas.openxmlformats.org/officeDocument/2006/relationships/slideLayout" Target="../slideLayouts/slideLayout47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latin typeface="黑体" pitchFamily="49" charset="-122"/>
                <a:ea typeface="黑体" pitchFamily="49" charset="-122"/>
              </a:rPr>
              <a:t>圆柱和圆锥 木材加工问题</a:t>
            </a:r>
            <a:endParaRPr lang="zh-CN" altLang="en-US" sz="12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39932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  <p:sldLayoutId id="2147483705" r:id="rId18"/>
    <p:sldLayoutId id="2147483656" r:id="rId19"/>
    <p:sldLayoutId id="2147483657" r:id="rId20"/>
    <p:sldLayoutId id="2147483658" r:id="rId21"/>
    <p:sldLayoutId id="2147483659" r:id="rId22"/>
    <p:sldLayoutId id="2147483660" r:id="rId23"/>
    <p:sldLayoutId id="2147483661" r:id="rId24"/>
    <p:sldLayoutId id="2147483662" r:id="rId2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7" name="文本框 16"/>
          <p:cNvSpPr txBox="1"/>
          <p:nvPr userDrawn="1"/>
        </p:nvSpPr>
        <p:spPr>
          <a:xfrm>
            <a:off x="193237" y="92978"/>
            <a:ext cx="14927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百分数（二） 折扣</a:t>
            </a:r>
          </a:p>
        </p:txBody>
      </p:sp>
    </p:spTree>
    <p:extLst>
      <p:ext uri="{BB962C8B-B14F-4D97-AF65-F5344CB8AC3E}">
        <p14:creationId xmlns:p14="http://schemas.microsoft.com/office/powerpoint/2010/main" val="1655285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  <p:sldLayoutId id="2147483723" r:id="rId17"/>
    <p:sldLayoutId id="2147483724" r:id="rId18"/>
    <p:sldLayoutId id="2147483725" r:id="rId19"/>
    <p:sldLayoutId id="2147483726" r:id="rId20"/>
    <p:sldLayoutId id="2147483727" r:id="rId21"/>
    <p:sldLayoutId id="2147483728" r:id="rId22"/>
    <p:sldLayoutId id="2147483729" r:id="rId23"/>
    <p:sldLayoutId id="2147483730" r:id="rId24"/>
    <p:sldLayoutId id="2147483731" r:id="rId25"/>
  </p:sldLayoutIdLst>
  <p:timing>
    <p:tnLst>
      <p:par>
        <p:cTn id="1" dur="indefinite" restart="never" nodeType="tmRoot"/>
      </p:par>
    </p:tnLst>
  </p:timing>
  <p:txStyles>
    <p:titleStyle>
      <a:lvl1pPr algn="ctr" defTabSz="685165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6895" indent="-213995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2.xml"/><Relationship Id="rId7" Type="http://schemas.openxmlformats.org/officeDocument/2006/relationships/slide" Target="slide18.xm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slide" Target="slide20.xml"/><Relationship Id="rId5" Type="http://schemas.openxmlformats.org/officeDocument/2006/relationships/slide" Target="slide19.xml"/><Relationship Id="rId4" Type="http://schemas.openxmlformats.org/officeDocument/2006/relationships/slide" Target="slide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slide" Target="slid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slide" Target="slid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3.jpe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slide" Target="slid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slide" Target="slide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png"/><Relationship Id="rId4" Type="http://schemas.openxmlformats.org/officeDocument/2006/relationships/slide" Target="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slide" Target="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slide" Target="slide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slide" Target="slide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g"/><Relationship Id="rId5" Type="http://schemas.openxmlformats.org/officeDocument/2006/relationships/image" Target="../media/image7.png"/><Relationship Id="rId4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冀</a:t>
                </a:r>
                <a:r>
                  <a:rPr kumimoji="1" lang="zh-CN" altLang="en-US" sz="1200" dirty="0" smtClean="0">
                    <a:latin typeface="黑体" pitchFamily="49" charset="-122"/>
                    <a:ea typeface="黑体" pitchFamily="49" charset="-122"/>
                  </a:rPr>
                  <a:t>教</a:t>
                </a:r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版  数学  六年级  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:a16="http://schemas.microsoft.com/office/drawing/2014/main" xmlns="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:a16="http://schemas.microsoft.com/office/drawing/2014/main" xmlns="" id="{C5E52B34-5C53-2E45-95C1-78E377A38780}"/>
              </a:ext>
            </a:extLst>
          </p:cNvPr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单圆角矩形 9">
            <a:extLst>
              <a:ext uri="{FF2B5EF4-FFF2-40B4-BE49-F238E27FC236}">
                <a16:creationId xmlns:a16="http://schemas.microsoft.com/office/drawing/2014/main" xmlns="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单圆角矩形 10">
            <a:extLst>
              <a:ext uri="{FF2B5EF4-FFF2-40B4-BE49-F238E27FC236}">
                <a16:creationId xmlns:a16="http://schemas.microsoft.com/office/drawing/2014/main" xmlns="" id="{ADFE2713-38A2-5B46-8BD5-90224BE2A534}"/>
              </a:ext>
            </a:extLst>
          </p:cNvPr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单圆角矩形 11">
            <a:extLst>
              <a:ext uri="{FF2B5EF4-FFF2-40B4-BE49-F238E27FC236}">
                <a16:creationId xmlns:a16="http://schemas.microsoft.com/office/drawing/2014/main" xmlns="" id="{D6576F15-FC59-F645-B9BB-99A40650AF2C}"/>
              </a:ext>
            </a:extLst>
          </p:cNvPr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单圆角矩形 12">
            <a:extLst>
              <a:ext uri="{FF2B5EF4-FFF2-40B4-BE49-F238E27FC236}">
                <a16:creationId xmlns:a16="http://schemas.microsoft.com/office/drawing/2014/main" xmlns="" id="{14484992-177A-7B4A-A42C-270BAA3F58F1}"/>
              </a:ext>
            </a:extLst>
          </p:cNvPr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848731" y="1435155"/>
            <a:ext cx="5236050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木材加工问题</a:t>
            </a:r>
            <a:endParaRPr lang="zh-CN" altLang="en-US" sz="66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>
            <a:hlinkClick r:id="rId3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17" name="圆角矩形 16">
            <a:hlinkClick r:id="rId4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18" name="圆角矩形 17">
            <a:hlinkClick r:id="rId5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课堂小结</a:t>
            </a:r>
          </a:p>
        </p:txBody>
      </p:sp>
      <p:sp>
        <p:nvSpPr>
          <p:cNvPr id="19" name="圆角矩形 18">
            <a:hlinkClick r:id="rId6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2711320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 smtClean="0">
                <a:solidFill>
                  <a:srgbClr val="0050AA"/>
                </a:solidFill>
                <a:latin typeface="+mj-ea"/>
                <a:ea typeface="+mj-ea"/>
              </a:rPr>
              <a:t>圆柱和圆锥</a:t>
            </a:r>
            <a:endParaRPr lang="zh-CN" altLang="en-US" sz="4000" b="1" dirty="0">
              <a:solidFill>
                <a:srgbClr val="0050AA"/>
              </a:solidFill>
              <a:latin typeface="+mj-ea"/>
              <a:ea typeface="+mj-ea"/>
            </a:endParaRPr>
          </a:p>
        </p:txBody>
      </p:sp>
      <p:sp>
        <p:nvSpPr>
          <p:cNvPr id="21" name="圆角矩形 20">
            <a:hlinkClick r:id="rId7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35768" y="1385539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4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8247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0F62D397-15CE-4121-B0BB-16DD12EECCE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81" t="13835" r="27067" b="70668"/>
          <a:stretch/>
        </p:blipFill>
        <p:spPr>
          <a:xfrm>
            <a:off x="4860032" y="1447335"/>
            <a:ext cx="4006097" cy="1750442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xmlns="" id="{7FF2FB9A-D06D-47F7-BDA7-7C450D066405}"/>
              </a:ext>
            </a:extLst>
          </p:cNvPr>
          <p:cNvSpPr/>
          <p:nvPr/>
        </p:nvSpPr>
        <p:spPr>
          <a:xfrm>
            <a:off x="611560" y="2211710"/>
            <a:ext cx="439248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）</a:t>
            </a:r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方木是长方体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由圆柱形圆木加工而成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可知方木长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米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方木的横断面如图所示。</a:t>
            </a: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93EA6FBC-4236-4865-A6A5-B6AC76E254FC}"/>
              </a:ext>
            </a:extLst>
          </p:cNvPr>
          <p:cNvGrpSpPr/>
          <p:nvPr/>
        </p:nvGrpSpPr>
        <p:grpSpPr>
          <a:xfrm>
            <a:off x="5377109" y="3084207"/>
            <a:ext cx="2971941" cy="567663"/>
            <a:chOff x="5265204" y="2228513"/>
            <a:chExt cx="2971941" cy="567663"/>
          </a:xfrm>
        </p:grpSpPr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xmlns="" id="{5B4B8F12-9DDB-4950-A5B2-E171877AA9D2}"/>
                </a:ext>
              </a:extLst>
            </p:cNvPr>
            <p:cNvGrpSpPr/>
            <p:nvPr/>
          </p:nvGrpSpPr>
          <p:grpSpPr>
            <a:xfrm>
              <a:off x="5265204" y="2228513"/>
              <a:ext cx="2971941" cy="423916"/>
              <a:chOff x="6516216" y="3655936"/>
              <a:chExt cx="936104" cy="423916"/>
            </a:xfrm>
          </p:grpSpPr>
          <p:cxnSp>
            <p:nvCxnSpPr>
              <p:cNvPr id="26" name="直接箭头连接符 25">
                <a:extLst>
                  <a:ext uri="{FF2B5EF4-FFF2-40B4-BE49-F238E27FC236}">
                    <a16:creationId xmlns:a16="http://schemas.microsoft.com/office/drawing/2014/main" xmlns="" id="{EFFF12B7-A95C-4EE2-8CD1-E66FEA9175D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16216" y="3867894"/>
                <a:ext cx="912737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>
                <a:extLst>
                  <a:ext uri="{FF2B5EF4-FFF2-40B4-BE49-F238E27FC236}">
                    <a16:creationId xmlns:a16="http://schemas.microsoft.com/office/drawing/2014/main" xmlns="" id="{2001EDBB-391C-45BF-9AAB-AF5046764E76}"/>
                  </a:ext>
                </a:extLst>
              </p:cNvPr>
              <p:cNvCxnSpPr/>
              <p:nvPr/>
            </p:nvCxnSpPr>
            <p:spPr>
              <a:xfrm flipV="1">
                <a:off x="6516216" y="3655936"/>
                <a:ext cx="0" cy="4239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>
                <a:extLst>
                  <a:ext uri="{FF2B5EF4-FFF2-40B4-BE49-F238E27FC236}">
                    <a16:creationId xmlns:a16="http://schemas.microsoft.com/office/drawing/2014/main" xmlns="" id="{616D1049-3105-4E7F-A787-858EC2A85C33}"/>
                  </a:ext>
                </a:extLst>
              </p:cNvPr>
              <p:cNvCxnSpPr/>
              <p:nvPr/>
            </p:nvCxnSpPr>
            <p:spPr>
              <a:xfrm flipV="1">
                <a:off x="7452320" y="3655936"/>
                <a:ext cx="0" cy="4239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F645D87F-E6D5-4852-B233-92EDBBD4306E}"/>
                </a:ext>
              </a:extLst>
            </p:cNvPr>
            <p:cNvSpPr txBox="1"/>
            <p:nvPr/>
          </p:nvSpPr>
          <p:spPr>
            <a:xfrm>
              <a:off x="6460149" y="2396066"/>
              <a:ext cx="81403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/>
                <a:t>2m</a:t>
              </a:r>
              <a:endParaRPr lang="zh-CN" altLang="en-US" sz="2000" dirty="0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9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98C68EAC-68F9-49F3-AD98-8560B86D7EF4}"/>
              </a:ext>
            </a:extLst>
          </p:cNvPr>
          <p:cNvSpPr/>
          <p:nvPr/>
        </p:nvSpPr>
        <p:spPr>
          <a:xfrm>
            <a:off x="1622641" y="267494"/>
            <a:ext cx="49856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>
              <a:spcAft>
                <a:spcPts val="0"/>
              </a:spcAft>
            </a:pPr>
            <a:r>
              <a:rPr lang="zh-CN" altLang="zh-CN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把圆木加工成最大的</a:t>
            </a:r>
            <a:r>
              <a:rPr lang="zh-CN" altLang="zh-CN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方木</a:t>
            </a:r>
            <a:endParaRPr lang="zh-CN" altLang="zh-CN" sz="3200" b="1" dirty="0">
              <a:solidFill>
                <a:srgbClr val="FF000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12D41EE0-FB3E-4E3C-9B66-2617A58E3634}"/>
              </a:ext>
            </a:extLst>
          </p:cNvPr>
          <p:cNvSpPr/>
          <p:nvPr/>
        </p:nvSpPr>
        <p:spPr>
          <a:xfrm>
            <a:off x="395536" y="915566"/>
            <a:ext cx="837843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1.</a:t>
            </a:r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每根方木的体积大约是多少立方米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?(</a:t>
            </a:r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得数保留三位小数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00000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5243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7FF2FB9A-D06D-47F7-BDA7-7C450D066405}"/>
              </a:ext>
            </a:extLst>
          </p:cNvPr>
          <p:cNvSpPr/>
          <p:nvPr/>
        </p:nvSpPr>
        <p:spPr>
          <a:xfrm>
            <a:off x="539552" y="1995686"/>
            <a:ext cx="56166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）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方木的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横断面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是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圆中最大的正方形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正方形的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两条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对角线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是圆的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直径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可以把正方形分成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底</a:t>
            </a:r>
            <a:r>
              <a:rPr lang="zh-CN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28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高是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14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厘米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的两个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三角形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;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也可以把</a:t>
            </a:r>
            <a:r>
              <a:rPr lang="zh-CN" altLang="zh-CN" sz="24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正方形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分成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个两条直角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边分别是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14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厘米的三角形。</a:t>
            </a:r>
          </a:p>
        </p:txBody>
      </p:sp>
      <p:pic>
        <p:nvPicPr>
          <p:cNvPr id="21" name="JJS89.eps" descr="id:2147509436;FounderCES">
            <a:extLst>
              <a:ext uri="{FF2B5EF4-FFF2-40B4-BE49-F238E27FC236}">
                <a16:creationId xmlns:a16="http://schemas.microsoft.com/office/drawing/2014/main" xmlns="" id="{D9483A15-FE23-4833-AC87-7CEBF35A49A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516216" y="1758753"/>
            <a:ext cx="2197696" cy="2037133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5" name="图片 14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6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98C68EAC-68F9-49F3-AD98-8560B86D7EF4}"/>
              </a:ext>
            </a:extLst>
          </p:cNvPr>
          <p:cNvSpPr/>
          <p:nvPr/>
        </p:nvSpPr>
        <p:spPr>
          <a:xfrm>
            <a:off x="1622641" y="267494"/>
            <a:ext cx="49856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>
              <a:spcAft>
                <a:spcPts val="0"/>
              </a:spcAft>
            </a:pPr>
            <a:r>
              <a:rPr lang="zh-CN" altLang="zh-CN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把圆木加工成最大的</a:t>
            </a:r>
            <a:r>
              <a:rPr lang="zh-CN" altLang="zh-CN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方木</a:t>
            </a:r>
            <a:endParaRPr lang="zh-CN" altLang="zh-CN" sz="3200" b="1" dirty="0">
              <a:solidFill>
                <a:srgbClr val="FF000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12D41EE0-FB3E-4E3C-9B66-2617A58E3634}"/>
              </a:ext>
            </a:extLst>
          </p:cNvPr>
          <p:cNvSpPr/>
          <p:nvPr/>
        </p:nvSpPr>
        <p:spPr>
          <a:xfrm>
            <a:off x="395536" y="915566"/>
            <a:ext cx="837843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1.</a:t>
            </a:r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每根方木的体积大约是多少立方米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?(</a:t>
            </a:r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得数保留三位小数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00000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420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7FF2FB9A-D06D-47F7-BDA7-7C450D066405}"/>
              </a:ext>
            </a:extLst>
          </p:cNvPr>
          <p:cNvSpPr/>
          <p:nvPr/>
        </p:nvSpPr>
        <p:spPr>
          <a:xfrm>
            <a:off x="899592" y="2211710"/>
            <a:ext cx="52565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(3)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求出各三角形的面积和即是方</a:t>
            </a:r>
            <a:endParaRPr lang="en-US" altLang="zh-CN" sz="2400" b="1" dirty="0">
              <a:solidFill>
                <a:srgbClr val="00000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木的横断面面积。方木的横断面面</a:t>
            </a:r>
            <a:endParaRPr lang="en-US" altLang="zh-CN" sz="2400" b="1" dirty="0">
              <a:solidFill>
                <a:srgbClr val="00000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积乘方木的长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就是方木的体积。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3" name="图片 12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4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98C68EAC-68F9-49F3-AD98-8560B86D7EF4}"/>
              </a:ext>
            </a:extLst>
          </p:cNvPr>
          <p:cNvSpPr/>
          <p:nvPr/>
        </p:nvSpPr>
        <p:spPr>
          <a:xfrm>
            <a:off x="1622641" y="267494"/>
            <a:ext cx="49856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>
              <a:spcAft>
                <a:spcPts val="0"/>
              </a:spcAft>
            </a:pPr>
            <a:r>
              <a:rPr lang="zh-CN" altLang="zh-CN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把圆木加工成最大的</a:t>
            </a:r>
            <a:r>
              <a:rPr lang="zh-CN" altLang="zh-CN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方木</a:t>
            </a:r>
            <a:endParaRPr lang="zh-CN" altLang="zh-CN" sz="3200" b="1" dirty="0">
              <a:solidFill>
                <a:srgbClr val="FF000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12D41EE0-FB3E-4E3C-9B66-2617A58E3634}"/>
              </a:ext>
            </a:extLst>
          </p:cNvPr>
          <p:cNvSpPr/>
          <p:nvPr/>
        </p:nvSpPr>
        <p:spPr>
          <a:xfrm>
            <a:off x="395536" y="915566"/>
            <a:ext cx="837843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1.</a:t>
            </a:r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每根方木的体积大约是多少立方米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?(</a:t>
            </a:r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得数保留三位小数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00000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1" name="JJS89.eps" descr="id:2147509436;FounderCES">
            <a:extLst>
              <a:ext uri="{FF2B5EF4-FFF2-40B4-BE49-F238E27FC236}">
                <a16:creationId xmlns:a16="http://schemas.microsoft.com/office/drawing/2014/main" xmlns="" id="{D9483A15-FE23-4833-AC87-7CEBF35A49AB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516216" y="1758753"/>
            <a:ext cx="2197696" cy="2037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241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JJS89.eps" descr="id:2147509436;FounderCES">
            <a:extLst>
              <a:ext uri="{FF2B5EF4-FFF2-40B4-BE49-F238E27FC236}">
                <a16:creationId xmlns:a16="http://schemas.microsoft.com/office/drawing/2014/main" xmlns="" id="{D9483A15-FE23-4833-AC87-7CEBF35A49A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516216" y="1758753"/>
            <a:ext cx="2197696" cy="2037133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30AC9C5D-2024-4494-8C1A-915CB1D30261}"/>
              </a:ext>
            </a:extLst>
          </p:cNvPr>
          <p:cNvSpPr/>
          <p:nvPr/>
        </p:nvSpPr>
        <p:spPr>
          <a:xfrm>
            <a:off x="323528" y="1725652"/>
            <a:ext cx="68407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解答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方木的横断面面积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　</a:t>
            </a:r>
            <a:endParaRPr lang="en-US" altLang="zh-CN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  <a:p>
            <a:pPr indent="266700">
              <a:spcAft>
                <a:spcPts val="0"/>
              </a:spcAft>
            </a:pPr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28×14÷2×2=392(</a:t>
            </a:r>
            <a:r>
              <a:rPr lang="zh-CN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平方厘米</a:t>
            </a:r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)</a:t>
            </a:r>
          </a:p>
          <a:p>
            <a:pPr indent="266700">
              <a:spcAft>
                <a:spcPts val="0"/>
              </a:spcAft>
            </a:pPr>
            <a:r>
              <a:rPr lang="zh-CN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14×14÷2×4=392(</a:t>
            </a:r>
            <a:r>
              <a:rPr lang="zh-CN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平方厘米</a:t>
            </a:r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)</a:t>
            </a:r>
          </a:p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方木的体积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392</a:t>
            </a:r>
            <a:r>
              <a:rPr lang="zh-CN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平方厘米</a:t>
            </a:r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=0.0392</a:t>
            </a:r>
            <a:r>
              <a:rPr lang="zh-CN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平方米</a:t>
            </a:r>
            <a:endParaRPr lang="en-US" altLang="zh-CN" sz="2400" b="1" dirty="0">
              <a:solidFill>
                <a:srgbClr val="0070C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  <a:p>
            <a:pPr indent="266700">
              <a:spcAft>
                <a:spcPts val="0"/>
              </a:spcAft>
            </a:pPr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0.0392×2=0.0784(</a:t>
            </a:r>
            <a:r>
              <a:rPr lang="zh-CN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立方米</a:t>
            </a:r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≈</a:t>
            </a:r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0.078(</a:t>
            </a:r>
            <a:r>
              <a:rPr lang="zh-CN" altLang="zh-CN" sz="2400" b="1" dirty="0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立方</a:t>
            </a:r>
            <a:r>
              <a:rPr lang="zh-CN" altLang="en-US" sz="2400" b="1" dirty="0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米）</a:t>
            </a:r>
            <a:endParaRPr lang="en-US" altLang="zh-CN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答</a:t>
            </a:r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每根方木的体积大约是</a:t>
            </a:r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0.078</a:t>
            </a:r>
            <a:r>
              <a:rPr lang="zh-CN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立方米。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4" name="图片 13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5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98C68EAC-68F9-49F3-AD98-8560B86D7EF4}"/>
              </a:ext>
            </a:extLst>
          </p:cNvPr>
          <p:cNvSpPr/>
          <p:nvPr/>
        </p:nvSpPr>
        <p:spPr>
          <a:xfrm>
            <a:off x="1622641" y="267494"/>
            <a:ext cx="49856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>
              <a:spcAft>
                <a:spcPts val="0"/>
              </a:spcAft>
            </a:pPr>
            <a:r>
              <a:rPr lang="zh-CN" altLang="zh-CN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把圆木加工成最大的</a:t>
            </a:r>
            <a:r>
              <a:rPr lang="zh-CN" altLang="zh-CN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方木</a:t>
            </a:r>
            <a:endParaRPr lang="zh-CN" altLang="zh-CN" sz="3200" b="1" dirty="0">
              <a:solidFill>
                <a:srgbClr val="FF000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12D41EE0-FB3E-4E3C-9B66-2617A58E3634}"/>
              </a:ext>
            </a:extLst>
          </p:cNvPr>
          <p:cNvSpPr/>
          <p:nvPr/>
        </p:nvSpPr>
        <p:spPr>
          <a:xfrm>
            <a:off x="395536" y="915566"/>
            <a:ext cx="837843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1.</a:t>
            </a:r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每根方木的体积大约是多少立方米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?(</a:t>
            </a:r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得数保留三位小数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00000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8234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FCEA773F-FC86-469D-8E36-F9947B23577C}"/>
              </a:ext>
            </a:extLst>
          </p:cNvPr>
          <p:cNvSpPr/>
          <p:nvPr/>
        </p:nvSpPr>
        <p:spPr>
          <a:xfrm>
            <a:off x="371205" y="1275606"/>
            <a:ext cx="3696739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zh-CN" altLang="zh-CN" sz="28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分析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:</a:t>
            </a: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一根方木的体积乘方木</a:t>
            </a:r>
            <a:r>
              <a:rPr lang="zh-CN" altLang="zh-CN" sz="2800" b="1" dirty="0" smtClean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的总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根数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就是这批圆木能</a:t>
            </a:r>
            <a:r>
              <a:rPr lang="zh-CN" altLang="zh-CN" sz="2800" b="1" dirty="0" smtClean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加工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出的方木的总体积。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A0454D2D-60F2-4B43-B4FA-DD180264D163}"/>
              </a:ext>
            </a:extLst>
          </p:cNvPr>
          <p:cNvSpPr/>
          <p:nvPr/>
        </p:nvSpPr>
        <p:spPr>
          <a:xfrm>
            <a:off x="377234" y="339502"/>
            <a:ext cx="65710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这批圆木能加工出多少立方米方木</a:t>
            </a:r>
            <a:r>
              <a:rPr lang="en-US" altLang="zh-CN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?</a:t>
            </a:r>
            <a:endParaRPr lang="zh-CN" altLang="zh-CN" sz="3200" b="1" dirty="0">
              <a:solidFill>
                <a:srgbClr val="FF000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C77B07ED-B250-4AD6-A18C-C9E707EB7CA2}"/>
              </a:ext>
            </a:extLst>
          </p:cNvPr>
          <p:cNvSpPr/>
          <p:nvPr/>
        </p:nvSpPr>
        <p:spPr>
          <a:xfrm>
            <a:off x="4499992" y="1275606"/>
            <a:ext cx="442798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zh-CN" sz="28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解答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:</a:t>
            </a:r>
          </a:p>
          <a:p>
            <a:r>
              <a:rPr lang="en-US" altLang="zh-CN" sz="28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0.078×150=11.7(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立方米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  <a:p>
            <a:r>
              <a:rPr lang="zh-CN" altLang="zh-CN" sz="28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答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这批圆木能加工出</a:t>
            </a:r>
            <a:endParaRPr lang="en-US" altLang="zh-CN" sz="2800" b="1" dirty="0"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  <a:p>
            <a:r>
              <a:rPr lang="en-US" altLang="zh-CN" sz="28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11.7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立方米方木。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3" name="图片 12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4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2929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8CF61C1C-6324-4197-84AC-759BE705F354}"/>
              </a:ext>
            </a:extLst>
          </p:cNvPr>
          <p:cNvSpPr/>
          <p:nvPr/>
        </p:nvSpPr>
        <p:spPr>
          <a:xfrm>
            <a:off x="323528" y="1446912"/>
            <a:ext cx="439248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分析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:</a:t>
            </a:r>
          </a:p>
          <a:p>
            <a:pPr>
              <a:spcAft>
                <a:spcPts val="0"/>
              </a:spcAft>
            </a:pP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立方米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木材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除以每根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方木的</a:t>
            </a:r>
            <a:r>
              <a:rPr lang="zh-CN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体积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求出每立方米方木中所含有</a:t>
            </a:r>
            <a:r>
              <a:rPr lang="zh-CN" altLang="zh-CN" sz="24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方木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根数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;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也可以用方木的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根数</a:t>
            </a:r>
            <a:r>
              <a:rPr lang="zh-CN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除</a:t>
            </a:r>
            <a:r>
              <a:rPr lang="zh-CN" altLang="zh-CN" sz="24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以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方木的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总体积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求出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立方米</a:t>
            </a:r>
            <a:r>
              <a:rPr lang="zh-CN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方木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所含的根数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。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5EFBAF27-2C37-47CE-8D25-E178B693956E}"/>
              </a:ext>
            </a:extLst>
          </p:cNvPr>
          <p:cNvSpPr/>
          <p:nvPr/>
        </p:nvSpPr>
        <p:spPr>
          <a:xfrm>
            <a:off x="395536" y="330791"/>
            <a:ext cx="63674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3.</a:t>
            </a:r>
            <a:r>
              <a:rPr lang="zh-CN" altLang="zh-CN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几根这样的方木大约有</a:t>
            </a:r>
            <a:r>
              <a:rPr lang="en-US" altLang="zh-CN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立方米</a:t>
            </a:r>
            <a:r>
              <a:rPr lang="en-US" altLang="zh-CN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?</a:t>
            </a:r>
            <a:endParaRPr lang="zh-CN" altLang="zh-CN" sz="3200" b="1" dirty="0">
              <a:solidFill>
                <a:srgbClr val="FF000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3DE4567E-8AB5-43F3-8FF0-15B00B0F93D1}"/>
              </a:ext>
            </a:extLst>
          </p:cNvPr>
          <p:cNvSpPr/>
          <p:nvPr/>
        </p:nvSpPr>
        <p:spPr>
          <a:xfrm>
            <a:off x="4750075" y="1419622"/>
            <a:ext cx="4167937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解答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:</a:t>
            </a:r>
          </a:p>
          <a:p>
            <a:pPr>
              <a:spcAft>
                <a:spcPts val="0"/>
              </a:spcAft>
            </a:pP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方法一</a:t>
            </a:r>
            <a:r>
              <a:rPr lang="zh-CN" altLang="en-US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1÷0.078</a:t>
            </a:r>
            <a:r>
              <a:rPr lang="zh-CN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≈</a:t>
            </a:r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13(</a:t>
            </a:r>
            <a:r>
              <a:rPr lang="zh-CN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根</a:t>
            </a:r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　　</a:t>
            </a:r>
            <a:endParaRPr lang="en-US" altLang="zh-CN" sz="2400" b="1" dirty="0">
              <a:solidFill>
                <a:srgbClr val="0070C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方法二</a:t>
            </a:r>
            <a:r>
              <a:rPr lang="zh-CN" altLang="en-US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150÷11.7</a:t>
            </a:r>
            <a:r>
              <a:rPr lang="zh-CN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≈</a:t>
            </a:r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13(</a:t>
            </a:r>
            <a:r>
              <a:rPr lang="zh-CN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根</a:t>
            </a:r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)</a:t>
            </a:r>
          </a:p>
          <a:p>
            <a:pPr>
              <a:spcAft>
                <a:spcPts val="0"/>
              </a:spcAft>
            </a:pPr>
            <a:r>
              <a:rPr lang="zh-CN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答</a:t>
            </a:r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:13</a:t>
            </a:r>
            <a:r>
              <a:rPr lang="zh-CN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根这样的方木大约有</a:t>
            </a:r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1</a:t>
            </a:r>
          </a:p>
          <a:p>
            <a:pPr>
              <a:spcAft>
                <a:spcPts val="0"/>
              </a:spcAft>
            </a:pPr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立方米。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3" name="图片 12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4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32554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B499DF96-1447-4A82-867C-AAF2E970BC9E}"/>
              </a:ext>
            </a:extLst>
          </p:cNvPr>
          <p:cNvSpPr/>
          <p:nvPr/>
        </p:nvSpPr>
        <p:spPr>
          <a:xfrm>
            <a:off x="1282565" y="1563638"/>
            <a:ext cx="674581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分析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:</a:t>
            </a: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从横断面的图可以知道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横断面的形状</a:t>
            </a:r>
            <a:endParaRPr lang="en-US" altLang="zh-CN" sz="2800" b="1" dirty="0">
              <a:solidFill>
                <a:srgbClr val="00000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是一个正方形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这个正方形的面积为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392</a:t>
            </a: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平方厘米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有边长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×</a:t>
            </a:r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边长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=392</a:t>
            </a:r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平方厘米。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1C06D55F-2943-4D99-9F0A-45E1003C8C61}"/>
              </a:ext>
            </a:extLst>
          </p:cNvPr>
          <p:cNvSpPr/>
          <p:nvPr/>
        </p:nvSpPr>
        <p:spPr>
          <a:xfrm>
            <a:off x="323528" y="342404"/>
            <a:ext cx="816029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你能根据方木横断面的面积估算出它的边长大约是多少厘米吗</a:t>
            </a:r>
            <a:r>
              <a:rPr lang="en-US" altLang="zh-CN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?</a:t>
            </a:r>
            <a:endParaRPr lang="zh-CN" altLang="zh-CN" sz="3200" b="1" dirty="0">
              <a:solidFill>
                <a:srgbClr val="FF000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2" name="图片 11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3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60963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B499DF96-1447-4A82-867C-AAF2E970BC9E}"/>
              </a:ext>
            </a:extLst>
          </p:cNvPr>
          <p:cNvSpPr/>
          <p:nvPr/>
        </p:nvSpPr>
        <p:spPr>
          <a:xfrm>
            <a:off x="924559" y="1347614"/>
            <a:ext cx="717583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解答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因为横断面正方形的面积为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392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平方厘米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即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边长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×</a:t>
            </a:r>
            <a:r>
              <a:rPr lang="zh-CN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边长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=392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平方厘米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。求方木横断面的边长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就是求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哪两</a:t>
            </a:r>
            <a:r>
              <a:rPr lang="zh-CN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个相同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的数的乘积等于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392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。已知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20×20=400,19×19=361</a:t>
            </a:r>
            <a:r>
              <a:rPr lang="en-US" altLang="zh-CN" sz="24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则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方木横断面的边长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大于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19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厘米、小于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20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且非常</a:t>
            </a:r>
            <a:r>
              <a:rPr lang="zh-CN" altLang="zh-CN" sz="24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接</a:t>
            </a:r>
            <a:r>
              <a:rPr lang="zh-CN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近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20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厘米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。经过计算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19.8×19.8=392.04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所以方材</a:t>
            </a:r>
            <a:r>
              <a:rPr lang="zh-CN" altLang="zh-CN" sz="24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横断面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边长大约是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19.8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厘米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。</a:t>
            </a:r>
          </a:p>
          <a:p>
            <a:pPr>
              <a:spcAft>
                <a:spcPts val="0"/>
              </a:spcAft>
            </a:pP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答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方木横断面的边长大约是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19.8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厘米。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1C06D55F-2943-4D99-9F0A-45E1003C8C61}"/>
              </a:ext>
            </a:extLst>
          </p:cNvPr>
          <p:cNvSpPr/>
          <p:nvPr/>
        </p:nvSpPr>
        <p:spPr>
          <a:xfrm>
            <a:off x="323528" y="267494"/>
            <a:ext cx="816029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你能根据方木横断面的面积估算出它的边长大约是多少厘米吗</a:t>
            </a:r>
            <a:r>
              <a:rPr lang="en-US" altLang="zh-CN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?</a:t>
            </a:r>
            <a:endParaRPr lang="zh-CN" altLang="zh-CN" sz="3200" b="1" dirty="0">
              <a:solidFill>
                <a:srgbClr val="FF000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8611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xmlns="" id="{000A7DA1-F728-41B7-8C0E-29DB46DD2BDD}"/>
                  </a:ext>
                </a:extLst>
              </p:cNvPr>
              <p:cNvSpPr/>
              <p:nvPr/>
            </p:nvSpPr>
            <p:spPr>
              <a:xfrm>
                <a:off x="1619672" y="2060999"/>
                <a:ext cx="4896544" cy="27511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zh-CN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第一种是以</a:t>
                </a:r>
                <a:r>
                  <a:rPr lang="en-US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1.2</a:t>
                </a:r>
                <a:r>
                  <a:rPr lang="zh-CN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米为高</a:t>
                </a:r>
                <a:r>
                  <a:rPr lang="en-US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底面圆半径为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000" b="1" i="1">
                            <a:solidFill>
                              <a:srgbClr val="0070C0"/>
                            </a:solidFill>
                            <a:effectLst/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70C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70C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米</a:t>
                </a:r>
                <a:r>
                  <a:rPr lang="en-US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,</a:t>
                </a:r>
              </a:p>
              <a:p>
                <a:pPr>
                  <a:spcAft>
                    <a:spcPts val="0"/>
                  </a:spcAft>
                </a:pPr>
                <a:r>
                  <a:rPr lang="zh-CN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此时</a:t>
                </a:r>
                <a:r>
                  <a:rPr lang="en-US" altLang="zh-CN" sz="2000" b="1" i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V=</a:t>
                </a:r>
                <a:r>
                  <a:rPr lang="en-US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000" b="1" i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14</a:t>
                </a:r>
                <a:r>
                  <a:rPr lang="zh-CN" altLang="zh-CN" sz="2000" b="1" i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000" b="1" i="1">
                            <a:solidFill>
                              <a:srgbClr val="0070C0"/>
                            </a:solidFill>
                            <a:effectLst/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70C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70C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2000" b="1" baseline="30000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000" b="1" i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000" b="1" i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000" b="1" i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000" b="1" i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942(</a:t>
                </a:r>
                <a:r>
                  <a:rPr lang="zh-CN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立方米</a:t>
                </a:r>
                <a:r>
                  <a:rPr lang="en-US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);</a:t>
                </a:r>
              </a:p>
              <a:p>
                <a:pPr>
                  <a:spcAft>
                    <a:spcPts val="0"/>
                  </a:spcAft>
                </a:pPr>
                <a:r>
                  <a:rPr lang="zh-CN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第二种是以</a:t>
                </a:r>
                <a:r>
                  <a:rPr lang="en-US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米为高</a:t>
                </a:r>
                <a:r>
                  <a:rPr lang="en-US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底面圆半径为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000" b="1" i="1">
                            <a:solidFill>
                              <a:srgbClr val="0070C0"/>
                            </a:solidFill>
                            <a:effectLst/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70C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m:rPr>
                            <m:nor/>
                          </m:rPr>
                          <a:rPr lang="en-US" altLang="zh-CN" sz="2000" b="1">
                            <a:solidFill>
                              <a:srgbClr val="0070C0"/>
                            </a:solidFill>
                            <a:effectLst/>
                            <a:latin typeface="楷体" pitchFamily="49" charset="-122"/>
                            <a:ea typeface="楷体" pitchFamily="49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000" b="1" i="1">
                            <a:solidFill>
                              <a:srgbClr val="0070C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70C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米</a:t>
                </a:r>
                <a:r>
                  <a:rPr lang="en-US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,</a:t>
                </a:r>
              </a:p>
              <a:p>
                <a:pPr>
                  <a:spcAft>
                    <a:spcPts val="0"/>
                  </a:spcAft>
                </a:pPr>
                <a:r>
                  <a:rPr lang="zh-CN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此时</a:t>
                </a:r>
                <a:r>
                  <a:rPr lang="en-US" altLang="zh-CN" sz="2000" b="1" i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V=</a:t>
                </a:r>
                <a:r>
                  <a:rPr lang="en-US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000" b="1" i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14</a:t>
                </a:r>
                <a:r>
                  <a:rPr lang="zh-CN" altLang="zh-CN" sz="2000" b="1" i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000" b="1" i="1">
                            <a:solidFill>
                              <a:srgbClr val="0070C0"/>
                            </a:solidFill>
                            <a:effectLst/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70C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m:rPr>
                            <m:nor/>
                          </m:rPr>
                          <a:rPr lang="en-US" altLang="zh-CN" sz="2000" b="1">
                            <a:solidFill>
                              <a:srgbClr val="0070C0"/>
                            </a:solidFill>
                            <a:effectLst/>
                            <a:latin typeface="楷体" pitchFamily="49" charset="-122"/>
                            <a:ea typeface="楷体" pitchFamily="49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000" b="1" i="1">
                            <a:solidFill>
                              <a:srgbClr val="0070C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70C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2000" b="1" baseline="30000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000" b="1" i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000" b="1" i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000" b="1" i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9499(</a:t>
                </a:r>
                <a:r>
                  <a:rPr lang="zh-CN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立方米</a:t>
                </a:r>
                <a:r>
                  <a:rPr lang="en-US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);</a:t>
                </a:r>
              </a:p>
              <a:p>
                <a:pPr>
                  <a:spcAft>
                    <a:spcPts val="0"/>
                  </a:spcAft>
                </a:pPr>
                <a:r>
                  <a:rPr lang="zh-CN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第三种是以</a:t>
                </a:r>
                <a:r>
                  <a:rPr lang="en-US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000" b="1" i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米为高</a:t>
                </a:r>
                <a:r>
                  <a:rPr lang="en-US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底面圆半径为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000" b="1" i="1">
                            <a:solidFill>
                              <a:srgbClr val="0070C0"/>
                            </a:solidFill>
                            <a:effectLst/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70C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70C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米</a:t>
                </a:r>
                <a:r>
                  <a:rPr lang="en-US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,</a:t>
                </a:r>
              </a:p>
              <a:p>
                <a:pPr>
                  <a:spcAft>
                    <a:spcPts val="0"/>
                  </a:spcAft>
                </a:pPr>
                <a:r>
                  <a:rPr lang="zh-CN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此时</a:t>
                </a:r>
                <a:r>
                  <a:rPr lang="en-US" altLang="zh-CN" sz="2000" b="1" i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V=</a:t>
                </a:r>
                <a:r>
                  <a:rPr lang="en-US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000" b="1" i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14</a:t>
                </a:r>
                <a:r>
                  <a:rPr lang="zh-CN" altLang="zh-CN" sz="2000" b="1" i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000" b="1" i="1">
                            <a:solidFill>
                              <a:srgbClr val="0070C0"/>
                            </a:solidFill>
                            <a:effectLst/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70C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70C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2000" b="1" baseline="30000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000" b="1" i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000" b="1" i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000" b="1" i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000" b="1" i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8635(</a:t>
                </a:r>
                <a:r>
                  <a:rPr lang="zh-CN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立方米</a:t>
                </a:r>
                <a:r>
                  <a:rPr lang="en-US" altLang="zh-CN" sz="20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),</a:t>
                </a:r>
                <a:endParaRPr lang="zh-CN" altLang="zh-CN" sz="2000" b="1" dirty="0">
                  <a:solidFill>
                    <a:srgbClr val="0070C0"/>
                  </a:solidFill>
                  <a:effectLst/>
                  <a:latin typeface="楷体" pitchFamily="49" charset="-122"/>
                  <a:ea typeface="楷体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000A7DA1-F728-41B7-8C0E-29DB46DD2BD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672" y="2060999"/>
                <a:ext cx="4896544" cy="2751138"/>
              </a:xfrm>
              <a:prstGeom prst="rect">
                <a:avLst/>
              </a:prstGeom>
              <a:blipFill rotWithShape="1">
                <a:blip r:embed="rId2"/>
                <a:stretch>
                  <a:fillRect l="-1370" r="-74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矩形 6">
            <a:extLst>
              <a:ext uri="{FF2B5EF4-FFF2-40B4-BE49-F238E27FC236}">
                <a16:creationId xmlns:a16="http://schemas.microsoft.com/office/drawing/2014/main" xmlns="" id="{6DA4948E-78F6-4AF5-8DB4-FCA9313EBD98}"/>
              </a:ext>
            </a:extLst>
          </p:cNvPr>
          <p:cNvSpPr/>
          <p:nvPr/>
        </p:nvSpPr>
        <p:spPr>
          <a:xfrm>
            <a:off x="827584" y="843558"/>
            <a:ext cx="80904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一块长方体木料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长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1.2</a:t>
            </a:r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米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宽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1.1</a:t>
            </a:r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米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高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米。以某一个面为底面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以另一条棱为高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把它加工成一个圆柱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那么圆柱的体积最小是多少立方米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?</a:t>
            </a:r>
            <a:endParaRPr lang="zh-CN" altLang="zh-CN" sz="2800" b="1" dirty="0">
              <a:solidFill>
                <a:srgbClr val="00000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1621A1CD-6712-44AE-B604-A8C05B03B40C}"/>
              </a:ext>
            </a:extLst>
          </p:cNvPr>
          <p:cNvSpPr/>
          <p:nvPr/>
        </p:nvSpPr>
        <p:spPr>
          <a:xfrm>
            <a:off x="601295" y="2421363"/>
            <a:ext cx="56700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有三种情况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94DD8D9E-79DC-4543-B09B-CA2FFE055169}"/>
              </a:ext>
            </a:extLst>
          </p:cNvPr>
          <p:cNvSpPr/>
          <p:nvPr/>
        </p:nvSpPr>
        <p:spPr>
          <a:xfrm>
            <a:off x="6847166" y="2586266"/>
            <a:ext cx="1973305" cy="156966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很显然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圆柱的体积最小是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sz="2400" b="1" i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8635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立方米。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0" name="右大括号 9">
            <a:extLst>
              <a:ext uri="{FF2B5EF4-FFF2-40B4-BE49-F238E27FC236}">
                <a16:creationId xmlns:a16="http://schemas.microsoft.com/office/drawing/2014/main" xmlns="" id="{AE8214BC-C086-421A-A7BB-C9610BF36BB8}"/>
              </a:ext>
            </a:extLst>
          </p:cNvPr>
          <p:cNvSpPr/>
          <p:nvPr/>
        </p:nvSpPr>
        <p:spPr>
          <a:xfrm>
            <a:off x="6295660" y="2248436"/>
            <a:ext cx="441112" cy="2376264"/>
          </a:xfrm>
          <a:prstGeom prst="rightBrace">
            <a:avLst>
              <a:gd name="adj1" fmla="val 42755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3" name="右大括号 12">
            <a:extLst>
              <a:ext uri="{FF2B5EF4-FFF2-40B4-BE49-F238E27FC236}">
                <a16:creationId xmlns:a16="http://schemas.microsoft.com/office/drawing/2014/main" xmlns="" id="{B3EE4CE7-466B-4A0D-AB83-F0C2B0309470}"/>
              </a:ext>
            </a:extLst>
          </p:cNvPr>
          <p:cNvSpPr/>
          <p:nvPr/>
        </p:nvSpPr>
        <p:spPr>
          <a:xfrm flipH="1">
            <a:off x="1178560" y="2227550"/>
            <a:ext cx="441112" cy="2376264"/>
          </a:xfrm>
          <a:prstGeom prst="rightBrace">
            <a:avLst>
              <a:gd name="adj1" fmla="val 42755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8" name="图片 17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9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67777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 animBg="1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2CECB79A-D0FC-4B07-A441-B2E90EB72FC8}"/>
              </a:ext>
            </a:extLst>
          </p:cNvPr>
          <p:cNvSpPr/>
          <p:nvPr/>
        </p:nvSpPr>
        <p:spPr>
          <a:xfrm>
            <a:off x="1115616" y="2144926"/>
            <a:ext cx="672002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计算圆柱形木材的质量要用每立方米木料的质量乘</a:t>
            </a:r>
            <a:r>
              <a:rPr lang="zh-CN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木材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的体积。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2.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方木是长方体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由圆柱形圆木加工而成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方木的横断</a:t>
            </a:r>
            <a:r>
              <a:rPr lang="zh-CN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面积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是圆中最大的正方形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正方形的两条对角线是圆的直径。</a:t>
            </a: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课堂小结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2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543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 Box 10">
            <a:extLst>
              <a:ext uri="{FF2B5EF4-FFF2-40B4-BE49-F238E27FC236}">
                <a16:creationId xmlns:a16="http://schemas.microsoft.com/office/drawing/2014/main" xmlns="" id="{50FC009E-7A70-4B98-9F7C-C7B19A97D1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9467" y="1161649"/>
            <a:ext cx="1782365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zh-CN" altLang="en-US" sz="1350">
              <a:latin typeface="Arial" panose="020B0604020202020204" pitchFamily="34" charset="0"/>
            </a:endParaRPr>
          </a:p>
        </p:txBody>
      </p:sp>
      <p:sp>
        <p:nvSpPr>
          <p:cNvPr id="46" name="Text Box 18">
            <a:extLst>
              <a:ext uri="{FF2B5EF4-FFF2-40B4-BE49-F238E27FC236}">
                <a16:creationId xmlns:a16="http://schemas.microsoft.com/office/drawing/2014/main" xmlns="" id="{E816935B-2684-44CB-A4D1-2F1F695060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93861" y="1323574"/>
            <a:ext cx="18473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350">
              <a:latin typeface="Arial" panose="020B0604020202020204" pitchFamily="34" charset="0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F33AE5A6-AF20-4134-AB50-465AF0C5ECCF}"/>
              </a:ext>
            </a:extLst>
          </p:cNvPr>
          <p:cNvSpPr/>
          <p:nvPr/>
        </p:nvSpPr>
        <p:spPr>
          <a:xfrm>
            <a:off x="4644008" y="1833667"/>
            <a:ext cx="314480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某林场生产一批</a:t>
            </a:r>
            <a:r>
              <a:rPr lang="zh-CN" altLang="zh-CN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柳</a:t>
            </a:r>
            <a:endParaRPr lang="en-US" altLang="zh-CN" sz="2800" b="1" dirty="0" smtClean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树圆木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150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根。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15BD1EF4-56EF-4A4F-BBE3-D79A100304F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62" t="21058" r="36599" b="64613"/>
          <a:stretch/>
        </p:blipFill>
        <p:spPr>
          <a:xfrm>
            <a:off x="1043608" y="1203598"/>
            <a:ext cx="3528392" cy="19272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41803DCD-7A51-4BB7-8A19-BEEAC8080D4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3D3EA"/>
              </a:clrFrom>
              <a:clrTo>
                <a:srgbClr val="F3D3E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14" t="42880" r="15983" b="49791"/>
          <a:stretch/>
        </p:blipFill>
        <p:spPr>
          <a:xfrm>
            <a:off x="1861238" y="3170904"/>
            <a:ext cx="4582970" cy="841006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9984F4B9-F6CE-41AE-B82A-39E97DAC2250}"/>
              </a:ext>
            </a:extLst>
          </p:cNvPr>
          <p:cNvSpPr/>
          <p:nvPr/>
        </p:nvSpPr>
        <p:spPr>
          <a:xfrm>
            <a:off x="847633" y="3867894"/>
            <a:ext cx="6820711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每根圆木的长都是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直径都是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厘米。</a:t>
            </a:r>
          </a:p>
        </p:txBody>
      </p:sp>
      <p:sp>
        <p:nvSpPr>
          <p:cNvPr id="20" name="矩形 4">
            <a:extLst>
              <a:ext uri="{FF2B5EF4-FFF2-40B4-BE49-F238E27FC236}">
                <a16:creationId xmlns:a16="http://schemas.microsoft.com/office/drawing/2014/main" xmlns="" id="{6715B78A-D98F-4465-AB90-B9B9F41AA3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9752" y="618823"/>
            <a:ext cx="6268910" cy="58477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观察右图，你能提出什么问题？</a:t>
            </a:r>
          </a:p>
        </p:txBody>
      </p:sp>
      <p:sp>
        <p:nvSpPr>
          <p:cNvPr id="21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情境导</a:t>
            </a:r>
            <a:r>
              <a:rPr lang="zh-CN" altLang="en-US" sz="3200" b="1" dirty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入</a:t>
            </a:r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9E0BC0A8-05BA-2E4E-B8F3-A892115E8F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6" name="图片 25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7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02226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3" name="矩形 4"/>
          <p:cNvSpPr>
            <a:spLocks noChangeArrowheads="1"/>
          </p:cNvSpPr>
          <p:nvPr/>
        </p:nvSpPr>
        <p:spPr bwMode="auto">
          <a:xfrm>
            <a:off x="2339752" y="1673245"/>
            <a:ext cx="4536504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课本：</a:t>
            </a:r>
            <a:endParaRPr lang="en-US" altLang="zh-CN" sz="3200" dirty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第</a:t>
            </a:r>
            <a:r>
              <a:rPr lang="en-US" altLang="zh-CN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47</a:t>
            </a: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页“木材加工问题”</a:t>
            </a:r>
            <a:endParaRPr lang="en-US" altLang="zh-CN" sz="3200" dirty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6" name="图片 5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7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8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39212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51063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F697AA40-DC83-4F29-A638-A1826D4CEE6E}"/>
              </a:ext>
            </a:extLst>
          </p:cNvPr>
          <p:cNvSpPr/>
          <p:nvPr/>
        </p:nvSpPr>
        <p:spPr>
          <a:xfrm>
            <a:off x="827584" y="3147814"/>
            <a:ext cx="74706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思路分析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利用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公式</a:t>
            </a:r>
            <a:r>
              <a:rPr lang="en-US" altLang="zh-CN" sz="2400" b="1" i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V=</a:t>
            </a:r>
            <a:r>
              <a:rPr lang="en-US" altLang="zh-CN" sz="2400" b="1" i="1" dirty="0" err="1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Sh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先求出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一根圆木的体积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再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乘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总根数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150</a:t>
            </a:r>
            <a:r>
              <a:rPr lang="en-US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就是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这批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圆木的体积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DAA4DEA3-9431-46CD-BFA4-8A81A0A9B169}"/>
              </a:ext>
            </a:extLst>
          </p:cNvPr>
          <p:cNvSpPr/>
          <p:nvPr/>
        </p:nvSpPr>
        <p:spPr>
          <a:xfrm>
            <a:off x="853127" y="843558"/>
            <a:ext cx="767931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某林场生产一批柳树圆木共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150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根。每根圆木的长都是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直径都是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zh-CN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厘米。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0ECC474C-BAB0-4778-BE15-AE163D884AD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3D3EA"/>
              </a:clrFrom>
              <a:clrTo>
                <a:srgbClr val="F3D3E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14" t="42880" r="15983" b="49791"/>
          <a:stretch/>
        </p:blipFill>
        <p:spPr>
          <a:xfrm>
            <a:off x="4021478" y="1874760"/>
            <a:ext cx="4582970" cy="841006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1E359695-C301-411A-9A8D-FA749D414489}"/>
              </a:ext>
            </a:extLst>
          </p:cNvPr>
          <p:cNvSpPr/>
          <p:nvPr/>
        </p:nvSpPr>
        <p:spPr>
          <a:xfrm>
            <a:off x="297996" y="2715766"/>
            <a:ext cx="8666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这批圆木的体积有多少立方米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?(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得数保留三位小数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14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探究新知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6" name="图片 15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7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85475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>
                <a:extLst>
                  <a:ext uri="{FF2B5EF4-FFF2-40B4-BE49-F238E27FC236}">
                    <a16:creationId xmlns:a16="http://schemas.microsoft.com/office/drawing/2014/main" xmlns="" id="{F697AA40-DC83-4F29-A638-A1826D4CEE6E}"/>
                  </a:ext>
                </a:extLst>
              </p:cNvPr>
              <p:cNvSpPr/>
              <p:nvPr/>
            </p:nvSpPr>
            <p:spPr>
              <a:xfrm>
                <a:off x="1619672" y="2564732"/>
                <a:ext cx="5688632" cy="23112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266700">
                  <a:spcAft>
                    <a:spcPts val="0"/>
                  </a:spcAft>
                </a:pPr>
                <a:r>
                  <a:rPr lang="zh-CN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解答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:    </a:t>
                </a:r>
                <a:r>
                  <a:rPr lang="en-US" altLang="zh-CN" sz="24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28</a:t>
                </a:r>
                <a:r>
                  <a:rPr lang="zh-CN" altLang="zh-CN" sz="24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厘米</a:t>
                </a:r>
                <a:r>
                  <a:rPr lang="en-US" altLang="zh-CN" sz="24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=0.28</a:t>
                </a:r>
                <a:r>
                  <a:rPr lang="zh-CN" altLang="zh-CN" sz="24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米　</a:t>
                </a:r>
                <a:endParaRPr lang="en-US" altLang="zh-CN" sz="2400" b="1" dirty="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indent="266700">
                  <a:spcAft>
                    <a:spcPts val="0"/>
                  </a:spcAft>
                </a:pPr>
                <a:r>
                  <a:rPr lang="en-US" altLang="zh-CN" sz="24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 3.14×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2400" b="1" i="1">
                            <a:solidFill>
                              <a:srgbClr val="0070C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zh-CN" altLang="zh-CN" sz="2400" b="1" i="1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zh-CN" altLang="zh-CN" sz="2400" b="1" i="1">
                                    <a:solidFill>
                                      <a:srgbClr val="0070C0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nor/>
                                  </m:rPr>
                                  <a:rPr lang="en-US" altLang="zh-CN" sz="2400" b="1" i="0">
                                    <a:solidFill>
                                      <a:srgbClr val="0070C0"/>
                                    </a:solidFill>
                                    <a:latin typeface="楷体" pitchFamily="49" charset="-122"/>
                                    <a:ea typeface="楷体" pitchFamily="49" charset="-122"/>
                                    <a:cs typeface="Times New Roman" panose="02020603050405020304" pitchFamily="18" charset="0"/>
                                  </a:rPr>
                                  <m:t>0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2400" b="1">
                                    <a:solidFill>
                                      <a:srgbClr val="0070C0"/>
                                    </a:solidFill>
                                    <a:latin typeface="楷体" panose="02010609060101010101" pitchFamily="49" charset="-122"/>
                                    <a:ea typeface="楷体" panose="02010609060101010101" pitchFamily="49" charset="-122"/>
                                    <a:cs typeface="Times New Roman" panose="02020603050405020304" pitchFamily="18" charset="0"/>
                                  </a:rPr>
                                  <m:t>.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2400" b="1" i="0">
                                    <a:solidFill>
                                      <a:srgbClr val="0070C0"/>
                                    </a:solidFill>
                                    <a:latin typeface="楷体" pitchFamily="49" charset="-122"/>
                                    <a:ea typeface="楷体" pitchFamily="49" charset="-122"/>
                                    <a:cs typeface="Times New Roman" panose="02020603050405020304" pitchFamily="18" charset="0"/>
                                  </a:rPr>
                                  <m:t>28</m:t>
                                </m:r>
                              </m:num>
                              <m:den>
                                <m:r>
                                  <m:rPr>
                                    <m:nor/>
                                  </m:rPr>
                                  <a:rPr lang="en-US" altLang="zh-CN" sz="2400" b="1" i="0">
                                    <a:solidFill>
                                      <a:srgbClr val="0070C0"/>
                                    </a:solidFill>
                                    <a:latin typeface="楷体" pitchFamily="49" charset="-122"/>
                                    <a:ea typeface="楷体" pitchFamily="49" charset="-122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24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×2×150</a:t>
                </a:r>
              </a:p>
              <a:p>
                <a:pPr indent="266700">
                  <a:spcAft>
                    <a:spcPts val="0"/>
                  </a:spcAft>
                </a:pPr>
                <a:r>
                  <a:rPr lang="en-US" altLang="zh-CN" sz="24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=18.4632(</a:t>
                </a:r>
                <a:r>
                  <a:rPr lang="zh-CN" altLang="zh-CN" sz="24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立方米</a:t>
                </a:r>
                <a:r>
                  <a:rPr lang="en-US" altLang="zh-CN" sz="24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)</a:t>
                </a:r>
              </a:p>
              <a:p>
                <a:pPr indent="266700">
                  <a:spcAft>
                    <a:spcPts val="0"/>
                  </a:spcAft>
                </a:pPr>
                <a:r>
                  <a:rPr lang="zh-CN" altLang="zh-CN" sz="24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≈</a:t>
                </a:r>
                <a:r>
                  <a:rPr lang="en-US" altLang="zh-CN" sz="24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18.463(</a:t>
                </a:r>
                <a:r>
                  <a:rPr lang="zh-CN" altLang="zh-CN" sz="24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立方米</a:t>
                </a:r>
                <a:r>
                  <a:rPr lang="en-US" altLang="zh-CN" sz="24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)</a:t>
                </a:r>
                <a:endParaRPr lang="zh-CN" altLang="zh-CN" sz="2400" b="1" dirty="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indent="266700">
                  <a:spcAft>
                    <a:spcPts val="0"/>
                  </a:spcAft>
                </a:pPr>
                <a:r>
                  <a:rPr lang="zh-CN" altLang="zh-CN" sz="24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答</a:t>
                </a:r>
                <a:r>
                  <a:rPr lang="en-US" altLang="zh-CN" sz="24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24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这批圆木的体积有</a:t>
                </a:r>
                <a:r>
                  <a:rPr lang="en-US" altLang="zh-CN" sz="24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18.463</a:t>
                </a:r>
                <a:r>
                  <a:rPr lang="zh-CN" altLang="zh-CN" sz="24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立方米。</a:t>
                </a:r>
                <a:endParaRPr lang="zh-CN" altLang="zh-CN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F697AA40-DC83-4F29-A638-A1826D4CEE6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672" y="2564732"/>
                <a:ext cx="5688632" cy="2311274"/>
              </a:xfrm>
              <a:prstGeom prst="rect">
                <a:avLst/>
              </a:prstGeom>
              <a:blipFill rotWithShape="1">
                <a:blip r:embed="rId3"/>
                <a:stretch>
                  <a:fillRect t="-2111" b="-50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组合 1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3" name="图片 12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4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DAA4DEA3-9431-46CD-BFA4-8A81A0A9B169}"/>
              </a:ext>
            </a:extLst>
          </p:cNvPr>
          <p:cNvSpPr/>
          <p:nvPr/>
        </p:nvSpPr>
        <p:spPr>
          <a:xfrm>
            <a:off x="297996" y="267494"/>
            <a:ext cx="86664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某林场生产一批柳树圆木共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150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根。每根圆木的长都是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直径都是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zh-CN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厘米。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0ECC474C-BAB0-4778-BE15-AE163D884AD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3D3EA"/>
              </a:clrFrom>
              <a:clrTo>
                <a:srgbClr val="F3D3E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14" t="42880" r="15983" b="49791"/>
          <a:stretch/>
        </p:blipFill>
        <p:spPr>
          <a:xfrm>
            <a:off x="4093486" y="1298696"/>
            <a:ext cx="4582970" cy="841006"/>
          </a:xfrm>
          <a:prstGeom prst="rect">
            <a:avLst/>
          </a:prstGeom>
        </p:spPr>
      </p:pic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1E359695-C301-411A-9A8D-FA749D414489}"/>
              </a:ext>
            </a:extLst>
          </p:cNvPr>
          <p:cNvSpPr/>
          <p:nvPr/>
        </p:nvSpPr>
        <p:spPr>
          <a:xfrm>
            <a:off x="297996" y="2139702"/>
            <a:ext cx="8666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这批圆木的体积有多少立方米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?(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得数保留三位小数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5571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34FE287-4E05-4F22-8706-0C9C2EF045A9}"/>
              </a:ext>
            </a:extLst>
          </p:cNvPr>
          <p:cNvSpPr/>
          <p:nvPr/>
        </p:nvSpPr>
        <p:spPr>
          <a:xfrm>
            <a:off x="539552" y="2139702"/>
            <a:ext cx="43348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2.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这批柳木大约重多少吨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4611D850-9B9D-4252-A645-A1DCE14A49D9}"/>
              </a:ext>
            </a:extLst>
          </p:cNvPr>
          <p:cNvSpPr/>
          <p:nvPr/>
        </p:nvSpPr>
        <p:spPr>
          <a:xfrm>
            <a:off x="611560" y="2771512"/>
            <a:ext cx="806489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思路分析：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每立方米柳木的质量乘这批柳木的体积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就是这批柳木的质量</a:t>
            </a:r>
            <a:r>
              <a:rPr lang="zh-CN" altLang="zh-CN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endParaRPr lang="zh-CN" altLang="zh-CN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6" name="图片 15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7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DAA4DEA3-9431-46CD-BFA4-8A81A0A9B169}"/>
              </a:ext>
            </a:extLst>
          </p:cNvPr>
          <p:cNvSpPr/>
          <p:nvPr/>
        </p:nvSpPr>
        <p:spPr>
          <a:xfrm>
            <a:off x="297996" y="267494"/>
            <a:ext cx="86664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某林场生产一批柳树圆木共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150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根。每根圆木的长都是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直径都是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厘米。已知每立方米柳木重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450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千克</a:t>
            </a:r>
            <a:r>
              <a:rPr lang="zh-CN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0ECC474C-BAB0-4778-BE15-AE163D884AD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3D3EA"/>
              </a:clrFrom>
              <a:clrTo>
                <a:srgbClr val="F3D3E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14" t="42880" r="15983" b="49791"/>
          <a:stretch/>
        </p:blipFill>
        <p:spPr>
          <a:xfrm>
            <a:off x="4093486" y="1298696"/>
            <a:ext cx="4582970" cy="84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173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96348D4A-65A2-4F64-BD99-C8FB674641DB}"/>
              </a:ext>
            </a:extLst>
          </p:cNvPr>
          <p:cNvSpPr/>
          <p:nvPr/>
        </p:nvSpPr>
        <p:spPr>
          <a:xfrm>
            <a:off x="1547664" y="2787774"/>
            <a:ext cx="5544616" cy="16677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解答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450×18.463=8308.35(</a:t>
            </a:r>
            <a:r>
              <a:rPr lang="zh-CN" altLang="zh-CN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千克</a:t>
            </a:r>
            <a:r>
              <a:rPr lang="en-US" altLang="zh-CN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24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8308.35</a:t>
            </a:r>
            <a:r>
              <a:rPr lang="zh-CN" altLang="zh-CN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千克</a:t>
            </a:r>
            <a:r>
              <a:rPr lang="en-US" altLang="zh-CN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=8.30835</a:t>
            </a:r>
            <a:r>
              <a:rPr lang="zh-CN" altLang="zh-CN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吨≈</a:t>
            </a:r>
            <a:r>
              <a:rPr lang="en-US" altLang="zh-CN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8.308</a:t>
            </a:r>
            <a:r>
              <a:rPr lang="zh-CN" altLang="zh-CN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吨</a:t>
            </a:r>
          </a:p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答</a:t>
            </a:r>
            <a:r>
              <a:rPr lang="en-US" altLang="zh-CN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这批柳木大约重</a:t>
            </a:r>
            <a:r>
              <a:rPr lang="en-US" altLang="zh-CN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8.308</a:t>
            </a:r>
            <a:r>
              <a:rPr lang="zh-CN" altLang="zh-CN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吨。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2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DAA4DEA3-9431-46CD-BFA4-8A81A0A9B169}"/>
              </a:ext>
            </a:extLst>
          </p:cNvPr>
          <p:cNvSpPr/>
          <p:nvPr/>
        </p:nvSpPr>
        <p:spPr>
          <a:xfrm>
            <a:off x="297996" y="267494"/>
            <a:ext cx="86664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某林场生产一批柳树圆木共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150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根。每根圆木的长都是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直径都是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厘米。已知每立方米柳木重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450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千克</a:t>
            </a:r>
            <a:r>
              <a:rPr lang="zh-CN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0ECC474C-BAB0-4778-BE15-AE163D884AD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3D3EA"/>
              </a:clrFrom>
              <a:clrTo>
                <a:srgbClr val="F3D3E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14" t="42880" r="15983" b="49791"/>
          <a:stretch/>
        </p:blipFill>
        <p:spPr>
          <a:xfrm>
            <a:off x="4093486" y="1298696"/>
            <a:ext cx="4582970" cy="841006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A34FE287-4E05-4F22-8706-0C9C2EF045A9}"/>
              </a:ext>
            </a:extLst>
          </p:cNvPr>
          <p:cNvSpPr/>
          <p:nvPr/>
        </p:nvSpPr>
        <p:spPr>
          <a:xfrm>
            <a:off x="539552" y="2139702"/>
            <a:ext cx="43348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2.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这批柳木大约重多少吨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0212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22005DD5-525A-43DE-BB35-23CCA567455E}"/>
              </a:ext>
            </a:extLst>
          </p:cNvPr>
          <p:cNvSpPr/>
          <p:nvPr/>
        </p:nvSpPr>
        <p:spPr>
          <a:xfrm>
            <a:off x="539552" y="2139702"/>
            <a:ext cx="86661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3.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湿木头的含水率是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15%,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这批柳木晾干后约重多少吨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2FCA2CD1-C78B-401F-AEE9-39827E7BD1DC}"/>
              </a:ext>
            </a:extLst>
          </p:cNvPr>
          <p:cNvSpPr/>
          <p:nvPr/>
        </p:nvSpPr>
        <p:spPr>
          <a:xfrm>
            <a:off x="755576" y="2571750"/>
            <a:ext cx="772117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思路分析：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湿木头晾干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也就是去掉木头中的水分。湿木头的含水</a:t>
            </a:r>
            <a:r>
              <a:rPr lang="zh-CN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率是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15%,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晾干后木材质量占原质量的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(1-15%)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。用这批</a:t>
            </a:r>
            <a:r>
              <a:rPr lang="zh-CN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木材的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质量乘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85%,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就是晾干后这批木材的质量。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5" name="图片 14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6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DAA4DEA3-9431-46CD-BFA4-8A81A0A9B169}"/>
              </a:ext>
            </a:extLst>
          </p:cNvPr>
          <p:cNvSpPr/>
          <p:nvPr/>
        </p:nvSpPr>
        <p:spPr>
          <a:xfrm>
            <a:off x="297996" y="267494"/>
            <a:ext cx="86664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某林场生产一批柳树圆木共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150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根。每根圆木的长都是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直径都是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厘米。已知每立方米柳木重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450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千克</a:t>
            </a:r>
            <a:r>
              <a:rPr lang="zh-CN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0ECC474C-BAB0-4778-BE15-AE163D884AD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3D3EA"/>
              </a:clrFrom>
              <a:clrTo>
                <a:srgbClr val="F3D3E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14" t="42880" r="15983" b="49791"/>
          <a:stretch/>
        </p:blipFill>
        <p:spPr>
          <a:xfrm>
            <a:off x="4093486" y="1298696"/>
            <a:ext cx="4582970" cy="84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145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2FCA2CD1-C78B-401F-AEE9-39827E7BD1DC}"/>
              </a:ext>
            </a:extLst>
          </p:cNvPr>
          <p:cNvSpPr/>
          <p:nvPr/>
        </p:nvSpPr>
        <p:spPr>
          <a:xfrm>
            <a:off x="1947074" y="2689632"/>
            <a:ext cx="651335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解答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</a:p>
          <a:p>
            <a:pPr>
              <a:spcAft>
                <a:spcPts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8.308×(1-15%)=7.0618(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吨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7.0618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吨≈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7.062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吨</a:t>
            </a:r>
          </a:p>
          <a:p>
            <a:pPr>
              <a:spcAft>
                <a:spcPts val="0"/>
              </a:spcAft>
            </a:pP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答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这批柳木晾干后约重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7.062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吨。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6" name="图片 15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7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22005DD5-525A-43DE-BB35-23CCA567455E}"/>
              </a:ext>
            </a:extLst>
          </p:cNvPr>
          <p:cNvSpPr/>
          <p:nvPr/>
        </p:nvSpPr>
        <p:spPr>
          <a:xfrm>
            <a:off x="539552" y="2139702"/>
            <a:ext cx="86661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3.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湿木头的含水率是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15%,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这批柳木晾干后约重多少吨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DAA4DEA3-9431-46CD-BFA4-8A81A0A9B169}"/>
              </a:ext>
            </a:extLst>
          </p:cNvPr>
          <p:cNvSpPr/>
          <p:nvPr/>
        </p:nvSpPr>
        <p:spPr>
          <a:xfrm>
            <a:off x="297996" y="267494"/>
            <a:ext cx="86664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某林场生产一批柳树圆木共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150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根。每根圆木的长都是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直径都是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厘米。已知每立方米柳木重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450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千克</a:t>
            </a:r>
            <a:r>
              <a:rPr lang="zh-CN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0ECC474C-BAB0-4778-BE15-AE163D884AD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3D3EA"/>
              </a:clrFrom>
              <a:clrTo>
                <a:srgbClr val="F3D3E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14" t="42880" r="15983" b="49791"/>
          <a:stretch/>
        </p:blipFill>
        <p:spPr>
          <a:xfrm>
            <a:off x="4093486" y="1298696"/>
            <a:ext cx="4582970" cy="84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321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0F62D397-15CE-4121-B0BB-16DD12EECCE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81" t="13835" r="27067" b="70668"/>
          <a:stretch/>
        </p:blipFill>
        <p:spPr>
          <a:xfrm>
            <a:off x="4860032" y="1469380"/>
            <a:ext cx="4006097" cy="1750442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98C68EAC-68F9-49F3-AD98-8560B86D7EF4}"/>
              </a:ext>
            </a:extLst>
          </p:cNvPr>
          <p:cNvSpPr/>
          <p:nvPr/>
        </p:nvSpPr>
        <p:spPr>
          <a:xfrm>
            <a:off x="1622641" y="267494"/>
            <a:ext cx="49856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>
              <a:spcAft>
                <a:spcPts val="0"/>
              </a:spcAft>
            </a:pPr>
            <a:r>
              <a:rPr lang="zh-CN" altLang="zh-CN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把圆木加工成最大的</a:t>
            </a:r>
            <a:r>
              <a:rPr lang="zh-CN" altLang="zh-CN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方木</a:t>
            </a:r>
            <a:endParaRPr lang="zh-CN" altLang="zh-CN" sz="3200" b="1" dirty="0">
              <a:solidFill>
                <a:srgbClr val="FF000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228AF284-90C2-43E7-A865-98A0A1C75D83}"/>
              </a:ext>
            </a:extLst>
          </p:cNvPr>
          <p:cNvGrpSpPr/>
          <p:nvPr/>
        </p:nvGrpSpPr>
        <p:grpSpPr>
          <a:xfrm>
            <a:off x="1546822" y="2005804"/>
            <a:ext cx="2953170" cy="1358034"/>
            <a:chOff x="611561" y="1535655"/>
            <a:chExt cx="2953170" cy="1358034"/>
          </a:xfrm>
          <a:noFill/>
        </p:grpSpPr>
        <p:sp>
          <p:nvSpPr>
            <p:cNvPr id="13" name="云形标注 5">
              <a:extLst>
                <a:ext uri="{FF2B5EF4-FFF2-40B4-BE49-F238E27FC236}">
                  <a16:creationId xmlns:a16="http://schemas.microsoft.com/office/drawing/2014/main" xmlns="" id="{4897D580-C1E9-450C-960C-5C00ED3A16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561" y="1535655"/>
              <a:ext cx="2953170" cy="1358034"/>
            </a:xfrm>
            <a:prstGeom prst="cloudCallout">
              <a:avLst>
                <a:gd name="adj1" fmla="val -57068"/>
                <a:gd name="adj2" fmla="val 52688"/>
              </a:avLst>
            </a:prstGeom>
            <a:grpFill/>
            <a:ln w="19050" algn="ctr">
              <a:solidFill>
                <a:srgbClr val="8BB408"/>
              </a:solidFill>
              <a:round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 b="1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14" name="矩形 4">
              <a:extLst>
                <a:ext uri="{FF2B5EF4-FFF2-40B4-BE49-F238E27FC236}">
                  <a16:creationId xmlns:a16="http://schemas.microsoft.com/office/drawing/2014/main" xmlns="" id="{DCDF451E-6E91-4077-9241-E7B452A423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388" y="1821363"/>
              <a:ext cx="2412775" cy="75713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>
                <a:spcAft>
                  <a:spcPts val="0"/>
                </a:spcAft>
                <a:buNone/>
              </a:pPr>
              <a:r>
                <a:rPr lang="zh-CN" altLang="zh-CN" sz="24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  <a:cs typeface="Times New Roman" panose="02020603050405020304" pitchFamily="18" charset="0"/>
                </a:rPr>
                <a:t>横断面是正方形的木材叫做方木。</a:t>
              </a:r>
            </a:p>
          </p:txBody>
        </p:sp>
      </p:grpSp>
      <p:pic>
        <p:nvPicPr>
          <p:cNvPr id="15" name="Picture 7" descr="D:\我的文档\Tencent Files\514269640\FileRecv\资源\t0112c865c46131c58a_副本_副本.png">
            <a:extLst>
              <a:ext uri="{FF2B5EF4-FFF2-40B4-BE49-F238E27FC236}">
                <a16:creationId xmlns:a16="http://schemas.microsoft.com/office/drawing/2014/main" xmlns="" id="{E7325EF5-0229-4532-9A52-6399CE437D0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/>
          <a:srcRect r="48801"/>
          <a:stretch/>
        </p:blipFill>
        <p:spPr bwMode="auto">
          <a:xfrm>
            <a:off x="7847580" y="3219822"/>
            <a:ext cx="972892" cy="123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9" descr="D:\我的文档\Tencent Files\514269640\FileRecv\资源\t0112c865c4611c58a_副本.png">
            <a:extLst>
              <a:ext uri="{FF2B5EF4-FFF2-40B4-BE49-F238E27FC236}">
                <a16:creationId xmlns:a16="http://schemas.microsoft.com/office/drawing/2014/main" xmlns="" id="{43C2A5A6-C6A2-40DA-A619-111DBF4749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/>
          <a:srcRect l="51744"/>
          <a:stretch/>
        </p:blipFill>
        <p:spPr bwMode="auto">
          <a:xfrm>
            <a:off x="574772" y="2787774"/>
            <a:ext cx="972892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3FB89F34-3EF7-4216-BDE7-F4A82D6DC712}"/>
              </a:ext>
            </a:extLst>
          </p:cNvPr>
          <p:cNvGrpSpPr/>
          <p:nvPr/>
        </p:nvGrpSpPr>
        <p:grpSpPr>
          <a:xfrm flipH="1">
            <a:off x="3224918" y="3147814"/>
            <a:ext cx="4443426" cy="1358034"/>
            <a:chOff x="154295" y="1239410"/>
            <a:chExt cx="2953170" cy="1358034"/>
          </a:xfrm>
          <a:noFill/>
        </p:grpSpPr>
        <p:sp>
          <p:nvSpPr>
            <p:cNvPr id="18" name="云形标注 5">
              <a:extLst>
                <a:ext uri="{FF2B5EF4-FFF2-40B4-BE49-F238E27FC236}">
                  <a16:creationId xmlns:a16="http://schemas.microsoft.com/office/drawing/2014/main" xmlns="" id="{0F867282-ED65-4451-A44D-B9E156888A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295" y="1239410"/>
              <a:ext cx="2953170" cy="1358034"/>
            </a:xfrm>
            <a:prstGeom prst="cloudCallout">
              <a:avLst>
                <a:gd name="adj1" fmla="val -60198"/>
                <a:gd name="adj2" fmla="val 4060"/>
              </a:avLst>
            </a:prstGeom>
            <a:grpFill/>
            <a:ln w="19050" algn="ctr">
              <a:solidFill>
                <a:srgbClr val="8BB408"/>
              </a:solidFill>
              <a:round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 b="1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19" name="矩形 4">
              <a:extLst>
                <a:ext uri="{FF2B5EF4-FFF2-40B4-BE49-F238E27FC236}">
                  <a16:creationId xmlns:a16="http://schemas.microsoft.com/office/drawing/2014/main" xmlns="" id="{D7A78BB1-D362-4FD1-A86C-345A7F9288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441" y="1383426"/>
              <a:ext cx="2412775" cy="10895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 algn="ctr">
                <a:spcAft>
                  <a:spcPts val="0"/>
                </a:spcAft>
                <a:buNone/>
              </a:pPr>
              <a:r>
                <a:rPr lang="zh-CN" altLang="zh-CN" sz="24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  <a:cs typeface="Times New Roman" panose="02020603050405020304" pitchFamily="18" charset="0"/>
                </a:rPr>
                <a:t>要把圆木加工成最大的方木</a:t>
              </a:r>
              <a:r>
                <a:rPr lang="en-US" altLang="zh-CN" sz="24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24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  <a:cs typeface="Times New Roman" panose="02020603050405020304" pitchFamily="18" charset="0"/>
                </a:rPr>
                <a:t>就是要使横断面正方形的面积最大。</a:t>
              </a:r>
            </a:p>
          </p:txBody>
        </p:sp>
      </p:grp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12D41EE0-FB3E-4E3C-9B66-2617A58E3634}"/>
              </a:ext>
            </a:extLst>
          </p:cNvPr>
          <p:cNvSpPr/>
          <p:nvPr/>
        </p:nvSpPr>
        <p:spPr>
          <a:xfrm>
            <a:off x="395536" y="915566"/>
            <a:ext cx="837843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1.</a:t>
            </a:r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每根方木的体积大约是多少立方米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?(</a:t>
            </a:r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得数保留三位小数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00000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2" name="图片 21">
              <a:hlinkClick r:id="rId6" action="ppaction://hlinksldjump"/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3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73973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1344</Words>
  <Application>Microsoft Office PowerPoint</Application>
  <PresentationFormat>全屏显示(16:9)</PresentationFormat>
  <Paragraphs>144</Paragraphs>
  <Slides>21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2" baseType="lpstr">
      <vt:lpstr>Arial</vt:lpstr>
      <vt:lpstr>宋体</vt:lpstr>
      <vt:lpstr>楷体</vt:lpstr>
      <vt:lpstr>Calibri</vt:lpstr>
      <vt:lpstr>黑体</vt:lpstr>
      <vt:lpstr>幼圆</vt:lpstr>
      <vt:lpstr>方正书宋_GBK</vt:lpstr>
      <vt:lpstr>Times New Roman</vt:lpstr>
      <vt:lpstr>Cambria Math</vt:lpstr>
      <vt:lpstr>Office 主题</vt:lpstr>
      <vt:lpstr>2_自定义设计方案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3</cp:revision>
  <dcterms:created xsi:type="dcterms:W3CDTF">2017-03-17T02:28:00Z</dcterms:created>
  <dcterms:modified xsi:type="dcterms:W3CDTF">2018-11-01T01:32:30Z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